
<file path=[Content_Types].xml><?xml version="1.0" encoding="utf-8"?>
<Types xmlns="http://schemas.openxmlformats.org/package/2006/content-types">
  <Default Extension="png" ContentType="image/png"/>
  <Default Extension="webm" ContentType="video/webm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58" r:id="rId4"/>
    <p:sldId id="259" r:id="rId5"/>
    <p:sldId id="261" r:id="rId6"/>
    <p:sldId id="276" r:id="rId7"/>
    <p:sldId id="277" r:id="rId8"/>
    <p:sldId id="278" r:id="rId9"/>
    <p:sldId id="268" r:id="rId10"/>
    <p:sldId id="269" r:id="rId11"/>
    <p:sldId id="279" r:id="rId12"/>
    <p:sldId id="280" r:id="rId13"/>
    <p:sldId id="282" r:id="rId14"/>
    <p:sldId id="281" r:id="rId15"/>
    <p:sldId id="273" r:id="rId16"/>
    <p:sldId id="274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44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0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Substituent dată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BD242-07FD-491B-9393-4ABB90B1E791}" type="datetimeFigureOut">
              <a:rPr lang="ro-RO" smtClean="0"/>
              <a:t>03.07.2017</a:t>
            </a:fld>
            <a:endParaRPr lang="ro-RO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2FB911-3608-4AA4-B759-264A54BA70D8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89817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webm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F42F13-C85D-41D1-B526-BE13617822CB}" type="datetimeFigureOut">
              <a:rPr lang="en-US"/>
              <a:t>03-Jul-17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001C4-EA70-460F-84D4-2E777EE5EDCC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78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559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8001C4-EA70-460F-84D4-2E777EE5EDC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45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E334E-2750-4924-AF2D-ACE7A93A5E83}" type="datetime1">
              <a:rPr lang="en-US" smtClean="0"/>
              <a:t>03-Jul-17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168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B39E0-B3B0-4904-8AE5-D7A664D3C8FA}" type="datetime1">
              <a:rPr lang="en-US" smtClean="0"/>
              <a:t>03-Jul-17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236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09839-320C-44FF-8F30-D6176813D4BC}" type="datetime1">
              <a:rPr lang="en-US" smtClean="0"/>
              <a:t>03-Jul-17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566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65F05-2634-4C96-8027-0A8C96598CD6}" type="datetime1">
              <a:rPr lang="en-US" smtClean="0"/>
              <a:t>03-Jul-17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26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ADCE3-9177-4341-9CA1-A0E9FD458C33}" type="datetime1">
              <a:rPr lang="en-US" smtClean="0"/>
              <a:t>03-Jul-17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206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ABFED-17F9-45BF-9005-8515ED901521}" type="datetime1">
              <a:rPr lang="en-US" smtClean="0"/>
              <a:t>03-Jul-17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29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9F52D-497D-40DC-B30C-B0F69CB9F08E}" type="datetime1">
              <a:rPr lang="en-US" smtClean="0"/>
              <a:t>03-Jul-17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490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9DD7E-382A-4D16-81DE-9041EBE1D291}" type="datetime1">
              <a:rPr lang="en-US" smtClean="0"/>
              <a:t>03-Jul-17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97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68F2F9-C042-43E8-BA3A-697CCDB9923C}" type="datetime1">
              <a:rPr lang="en-US" smtClean="0"/>
              <a:t>03-Jul-17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95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2E078-67A9-439D-9D4E-151A58D63E89}" type="datetime1">
              <a:rPr lang="en-US" smtClean="0"/>
              <a:t>03-Jul-17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201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0F52F-CFF1-4C97-B64C-F078E8D49E99}" type="datetime1">
              <a:rPr lang="en-US" smtClean="0"/>
              <a:t>03-Jul-17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68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CDDBE-32B7-4E36-9AEB-43EB79CAA4C0}" type="datetime1">
              <a:rPr lang="en-US" smtClean="0"/>
              <a:t>03-Jul-17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1CAF9-4461-454A-B702-D536C37757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132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6" Type="http://schemas.openxmlformats.org/officeDocument/2006/relationships/image" Target="../media/image1.png"/><Relationship Id="rId5" Type="http://schemas.openxmlformats.org/officeDocument/2006/relationships/slide" Target="slide2.xml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2400"/>
              </a:spcBef>
              <a:spcAft>
                <a:spcPts val="2400"/>
              </a:spcAft>
            </a:pPr>
            <a:r>
              <a:rPr lang="en-US" dirty="0" smtClean="0">
                <a:latin typeface="Cambria" panose="02040503050406030204" pitchFamily="18" charset="0"/>
              </a:rPr>
              <a:t>Instant – Web Messenger</a:t>
            </a:r>
            <a:r>
              <a:rPr lang="ro-RO" dirty="0">
                <a:latin typeface="Cambria" panose="02040503050406030204" pitchFamily="18" charset="0"/>
              </a:rPr>
              <a:t/>
            </a:r>
            <a:br>
              <a:rPr lang="ro-RO" dirty="0">
                <a:latin typeface="Cambria" panose="02040503050406030204" pitchFamily="18" charset="0"/>
              </a:rPr>
            </a:br>
            <a:r>
              <a:rPr lang="ro-RO" sz="2000" dirty="0">
                <a:latin typeface="Cambria" panose="02040503050406030204" pitchFamily="18" charset="0"/>
              </a:rPr>
              <a:t>LUCRARE DE LICENȚĂ</a:t>
            </a:r>
            <a:br>
              <a:rPr lang="ro-RO" sz="2000" dirty="0">
                <a:latin typeface="Cambria" panose="02040503050406030204" pitchFamily="18" charset="0"/>
              </a:rPr>
            </a:br>
            <a:r>
              <a:rPr lang="ro-RO" sz="2000" i="1" dirty="0">
                <a:latin typeface="Cambria" panose="02040503050406030204" pitchFamily="18" charset="0"/>
              </a:rPr>
              <a:t>iulie </a:t>
            </a:r>
            <a:r>
              <a:rPr lang="ro-RO" sz="2000" i="1" dirty="0" smtClean="0">
                <a:latin typeface="Cambria" panose="02040503050406030204" pitchFamily="18" charset="0"/>
              </a:rPr>
              <a:t>201</a:t>
            </a:r>
            <a:r>
              <a:rPr lang="en-US" sz="2000" i="1" dirty="0" smtClean="0">
                <a:latin typeface="Cambria" panose="02040503050406030204" pitchFamily="18" charset="0"/>
              </a:rPr>
              <a:t>7</a:t>
            </a:r>
            <a:endParaRPr lang="en-US" sz="2000" i="1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53814"/>
            <a:ext cx="9144000" cy="1655762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2200" dirty="0">
                <a:latin typeface="Cambria" panose="02040503050406030204" pitchFamily="18" charset="0"/>
              </a:rPr>
              <a:t>Autor:</a:t>
            </a:r>
            <a:r>
              <a:rPr lang="ro-RO" sz="2200" dirty="0"/>
              <a:t> </a:t>
            </a:r>
            <a:r>
              <a:rPr lang="ro-RO" sz="2200" b="1" dirty="0" smtClean="0"/>
              <a:t>Ionuț</a:t>
            </a:r>
            <a:r>
              <a:rPr lang="en-US" sz="2200" b="1" dirty="0"/>
              <a:t> </a:t>
            </a:r>
            <a:r>
              <a:rPr lang="en-US" sz="2200" b="1" dirty="0" smtClean="0"/>
              <a:t>Orzu</a:t>
            </a:r>
            <a:endParaRPr lang="ro-RO" sz="2200" b="1" dirty="0"/>
          </a:p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2200" dirty="0">
                <a:latin typeface="Cambria" panose="02040503050406030204" pitchFamily="18" charset="0"/>
              </a:rPr>
              <a:t>Coordonator </a:t>
            </a:r>
            <a:r>
              <a:rPr lang="ro-RO" sz="2200" dirty="0" smtClean="0">
                <a:latin typeface="Cambria" panose="02040503050406030204" pitchFamily="18" charset="0"/>
              </a:rPr>
              <a:t>științific:</a:t>
            </a:r>
            <a:r>
              <a:rPr lang="ro-RO" sz="2200" b="1" dirty="0"/>
              <a:t> </a:t>
            </a:r>
            <a:r>
              <a:rPr lang="ro-RO" sz="2200" b="1" dirty="0" smtClean="0"/>
              <a:t>Lect. </a:t>
            </a:r>
            <a:r>
              <a:rPr lang="ro-RO" sz="2200" b="1" dirty="0"/>
              <a:t>Dr. </a:t>
            </a:r>
            <a:r>
              <a:rPr lang="ro-RO" sz="2200" b="1" dirty="0" smtClean="0"/>
              <a:t>Cosmin Vârlan</a:t>
            </a:r>
            <a:endParaRPr lang="ro-RO" sz="2200" b="1" dirty="0"/>
          </a:p>
        </p:txBody>
      </p:sp>
      <p:pic>
        <p:nvPicPr>
          <p:cNvPr id="1026" name="Picture 2" descr="C:\Users\dlargu\Desktop\Fii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66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7. Aplicația Web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838200" y="1641475"/>
            <a:ext cx="10515600" cy="4535488"/>
          </a:xfrm>
        </p:spPr>
        <p:txBody>
          <a:bodyPr/>
          <a:lstStyle/>
          <a:p>
            <a:r>
              <a:rPr lang="ro-RO" dirty="0"/>
              <a:t>Sfera </a:t>
            </a:r>
            <a:r>
              <a:rPr lang="ro-RO" dirty="0" smtClean="0"/>
              <a:t>conversațiilor</a:t>
            </a:r>
            <a:endParaRPr lang="ro-R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10</a:t>
            </a:fld>
            <a:endParaRPr lang="en-US"/>
          </a:p>
        </p:txBody>
      </p:sp>
      <p:pic>
        <p:nvPicPr>
          <p:cNvPr id="1026" name="Picture 2" descr="C:\Users\dlargu\Desktop\FiiLogo.png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 smtClean="0"/>
              <a:t>Instant – Web Messenger</a:t>
            </a:r>
          </a:p>
        </p:txBody>
      </p:sp>
      <p:sp>
        <p:nvSpPr>
          <p:cNvPr id="11" name="CasetăText 10"/>
          <p:cNvSpPr txBox="1"/>
          <p:nvPr/>
        </p:nvSpPr>
        <p:spPr>
          <a:xfrm flipH="1">
            <a:off x="8610600" y="6179469"/>
            <a:ext cx="12713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000" dirty="0" smtClean="0"/>
              <a:t>	</a:t>
            </a:r>
            <a:endParaRPr lang="ro-RO" sz="1000" dirty="0"/>
          </a:p>
        </p:txBody>
      </p:sp>
      <p:pic>
        <p:nvPicPr>
          <p:cNvPr id="9" name="convers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273415" y="2221991"/>
            <a:ext cx="7324929" cy="395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198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7. Aplicația Web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14" name="Text Placeholder 3"/>
          <p:cNvSpPr>
            <a:spLocks noGrp="1"/>
          </p:cNvSpPr>
          <p:nvPr>
            <p:ph idx="1"/>
          </p:nvPr>
        </p:nvSpPr>
        <p:spPr>
          <a:xfrm>
            <a:off x="838200" y="1641475"/>
            <a:ext cx="10515600" cy="4535488"/>
          </a:xfrm>
        </p:spPr>
        <p:txBody>
          <a:bodyPr/>
          <a:lstStyle/>
          <a:p>
            <a:r>
              <a:rPr lang="ro-RO" dirty="0" smtClean="0"/>
              <a:t>Apelul video unu-la-unu</a:t>
            </a:r>
            <a:endParaRPr lang="ro-RO" dirty="0"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ro-RO" dirty="0" smtClean="0"/>
              <a:t>11</a:t>
            </a:r>
            <a:endParaRPr lang="en-US" dirty="0"/>
          </a:p>
        </p:txBody>
      </p:sp>
      <p:pic>
        <p:nvPicPr>
          <p:cNvPr id="16" name="Picture 2" descr="C:\Users\dlargu\Desktop\FiiLogo.png">
            <a:hlinkClick r:id="rId4" action="ppaction://hlinksldjump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ubstituent subsol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ro-RO" dirty="0" smtClean="0"/>
              <a:t>Instant – Web Messenger</a:t>
            </a:r>
          </a:p>
        </p:txBody>
      </p:sp>
      <p:sp>
        <p:nvSpPr>
          <p:cNvPr id="18" name="CasetăText 10"/>
          <p:cNvSpPr txBox="1"/>
          <p:nvPr/>
        </p:nvSpPr>
        <p:spPr>
          <a:xfrm flipH="1">
            <a:off x="8610600" y="6179469"/>
            <a:ext cx="12713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000" dirty="0" smtClean="0"/>
              <a:t>	</a:t>
            </a:r>
            <a:endParaRPr lang="ro-RO" sz="1000" dirty="0"/>
          </a:p>
        </p:txBody>
      </p:sp>
      <p:pic>
        <p:nvPicPr>
          <p:cNvPr id="20" name="videoc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85660" y="2227831"/>
            <a:ext cx="7020679" cy="394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22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>
                <a:latin typeface="Cambria" panose="02040503050406030204" pitchFamily="18" charset="0"/>
              </a:rPr>
              <a:t>7. Aplicația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/>
              <a:t>Apelul video de tip conferință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/>
              <a:t>Instant – Web Messenger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12</a:t>
            </a:fld>
            <a:endParaRPr lang="en-US"/>
          </a:p>
        </p:txBody>
      </p:sp>
      <p:pic>
        <p:nvPicPr>
          <p:cNvPr id="6" name="conferenc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41970" y="2332139"/>
            <a:ext cx="6835242" cy="384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863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>
                <a:latin typeface="Cambria" panose="02040503050406030204" pitchFamily="18" charset="0"/>
              </a:rPr>
              <a:t>7. Aplicația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/>
              <a:t>Transferul de fișiere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13</a:t>
            </a:fld>
            <a:endParaRPr lang="en-US"/>
          </a:p>
        </p:txBody>
      </p:sp>
      <p:pic>
        <p:nvPicPr>
          <p:cNvPr id="6" name="file_transfe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9315" y="2198193"/>
            <a:ext cx="7073369" cy="397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40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b="1" dirty="0">
                <a:latin typeface="Cambria" panose="02040503050406030204" pitchFamily="18" charset="0"/>
              </a:rPr>
              <a:t>7. Aplicația Web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smtClean="0"/>
              <a:t>Cinema online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14</a:t>
            </a:fld>
            <a:endParaRPr lang="en-US"/>
          </a:p>
        </p:txBody>
      </p:sp>
      <p:pic>
        <p:nvPicPr>
          <p:cNvPr id="6" name="cinem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68677" y="2523419"/>
            <a:ext cx="6654645" cy="3743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318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8</a:t>
            </a:r>
            <a:r>
              <a:rPr lang="ro-RO" b="1" dirty="0" smtClean="0">
                <a:latin typeface="Cambria" panose="02040503050406030204" pitchFamily="18" charset="0"/>
              </a:rPr>
              <a:t>. </a:t>
            </a:r>
            <a:r>
              <a:rPr lang="ro-RO" b="1" dirty="0">
                <a:latin typeface="Cambria" panose="02040503050406030204" pitchFamily="18" charset="0"/>
              </a:rPr>
              <a:t>Concluzii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838200" y="1641475"/>
            <a:ext cx="10515600" cy="4535488"/>
          </a:xfrm>
        </p:spPr>
        <p:txBody>
          <a:bodyPr>
            <a:noAutofit/>
          </a:bodyPr>
          <a:lstStyle/>
          <a:p>
            <a:pPr>
              <a:lnSpc>
                <a:spcPct val="170000"/>
              </a:lnSpc>
              <a:spcBef>
                <a:spcPts val="600"/>
              </a:spcBef>
              <a:spcAft>
                <a:spcPts val="600"/>
              </a:spcAft>
            </a:pPr>
            <a:endParaRPr lang="ro-RO" dirty="0" smtClean="0"/>
          </a:p>
          <a:p>
            <a:pPr>
              <a:lnSpc>
                <a:spcPct val="17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dirty="0" err="1" smtClean="0"/>
              <a:t>Tehnici</a:t>
            </a:r>
            <a:r>
              <a:rPr lang="en-US" dirty="0" smtClean="0"/>
              <a:t> </a:t>
            </a:r>
            <a:r>
              <a:rPr lang="ro-RO" dirty="0" smtClean="0"/>
              <a:t>și tehnologii moderne pentru crearea aplicațiilor web</a:t>
            </a:r>
            <a:endParaRPr lang="ro-RO" dirty="0" smtClean="0"/>
          </a:p>
          <a:p>
            <a:pPr>
              <a:lnSpc>
                <a:spcPct val="17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dirty="0" smtClean="0"/>
              <a:t>Comunicare </a:t>
            </a:r>
            <a:r>
              <a:rPr lang="ro-RO" dirty="0" smtClean="0"/>
              <a:t>în timp real</a:t>
            </a:r>
          </a:p>
          <a:p>
            <a:pPr>
              <a:lnSpc>
                <a:spcPct val="170000"/>
              </a:lnSpc>
              <a:spcBef>
                <a:spcPts val="600"/>
              </a:spcBef>
              <a:spcAft>
                <a:spcPts val="600"/>
              </a:spcAft>
            </a:pPr>
            <a:endParaRPr lang="ro-RO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15</a:t>
            </a:fld>
            <a:endParaRPr lang="en-US"/>
          </a:p>
        </p:txBody>
      </p:sp>
      <p:pic>
        <p:nvPicPr>
          <p:cNvPr id="1026" name="Picture 2" descr="C:\Users\dlargu\Desktop\FiiLogo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Instant – Web Messenger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052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>
                <a:latin typeface="Cambria" panose="02040503050406030204" pitchFamily="18" charset="0"/>
              </a:rPr>
              <a:t>Întrebări?</a:t>
            </a:r>
            <a:endParaRPr lang="en-US" i="1">
              <a:latin typeface="Cambria" panose="02040503050406030204" pitchFamily="18" charset="0"/>
            </a:endParaRPr>
          </a:p>
        </p:txBody>
      </p:sp>
      <p:pic>
        <p:nvPicPr>
          <p:cNvPr id="1026" name="Picture 2" descr="C:\Users\dlargu\Desktop\FiiLogo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8101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58083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>
                <a:latin typeface="Cambria" panose="02040503050406030204" pitchFamily="18" charset="0"/>
              </a:rPr>
              <a:t>Vă mulțumesc pentru atenție</a:t>
            </a:r>
            <a:endParaRPr lang="en-US" i="1">
              <a:latin typeface="Cambria" panose="02040503050406030204" pitchFamily="18" charset="0"/>
            </a:endParaRPr>
          </a:p>
        </p:txBody>
      </p:sp>
      <p:pic>
        <p:nvPicPr>
          <p:cNvPr id="1026" name="Picture 2" descr="C:\Users\dlargu\Desktop\FiiLogo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0568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Cuprins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38200" y="1641476"/>
            <a:ext cx="10515600" cy="4896976"/>
          </a:xfrm>
        </p:spPr>
        <p:txBody>
          <a:bodyPr>
            <a:normAutofit fontScale="25000" lnSpcReduction="20000"/>
          </a:bodyPr>
          <a:lstStyle/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u="sng" dirty="0"/>
              <a:t> </a:t>
            </a:r>
            <a:r>
              <a:rPr lang="ro-RO" sz="10400" u="sng" dirty="0" smtClean="0"/>
              <a:t>Introducere</a:t>
            </a:r>
            <a:endParaRPr lang="ro-RO" sz="10400" u="sng" dirty="0"/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u="sng" dirty="0"/>
              <a:t> </a:t>
            </a:r>
            <a:r>
              <a:rPr lang="ro-RO" sz="10400" u="sng" dirty="0" smtClean="0"/>
              <a:t>Platforme și tehnologii</a:t>
            </a:r>
            <a:endParaRPr lang="ro-RO" sz="10400" u="sng" dirty="0"/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u="sng" dirty="0"/>
              <a:t> </a:t>
            </a:r>
            <a:r>
              <a:rPr lang="en-US" sz="10400" u="sng" dirty="0" smtClean="0"/>
              <a:t>Socket.io</a:t>
            </a:r>
            <a:endParaRPr lang="ro-RO" sz="10400" u="sng" dirty="0"/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u="sng" dirty="0"/>
              <a:t> </a:t>
            </a:r>
            <a:r>
              <a:rPr lang="en-US" sz="10400" u="sng" dirty="0" err="1" smtClean="0"/>
              <a:t>WebRTC</a:t>
            </a:r>
            <a:endParaRPr lang="ro-RO" sz="10400" u="sng" dirty="0"/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u="sng" dirty="0"/>
              <a:t> </a:t>
            </a:r>
            <a:r>
              <a:rPr lang="en-US" sz="10400" u="sng" dirty="0" err="1" smtClean="0"/>
              <a:t>Kurento</a:t>
            </a:r>
            <a:r>
              <a:rPr lang="en-US" sz="10400" u="sng" dirty="0" smtClean="0"/>
              <a:t> Media Server</a:t>
            </a:r>
            <a:endParaRPr lang="ro-RO" sz="10400" u="sng" dirty="0"/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u="sng" dirty="0"/>
              <a:t> </a:t>
            </a:r>
            <a:r>
              <a:rPr lang="en-US" sz="10400" u="sng" dirty="0" err="1" smtClean="0"/>
              <a:t>WebTorrent</a:t>
            </a:r>
            <a:endParaRPr lang="ro-RO" sz="10400" u="sng" dirty="0"/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u="sng" dirty="0"/>
              <a:t> </a:t>
            </a:r>
            <a:r>
              <a:rPr lang="ro-RO" sz="10400" u="sng" dirty="0" smtClean="0"/>
              <a:t>Aplicația Web</a:t>
            </a:r>
            <a:endParaRPr lang="ro-RO" sz="10400" u="sng" dirty="0"/>
          </a:p>
          <a:p>
            <a:pPr marL="0" indent="0" algn="l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ro-RO" sz="10400" u="sng" dirty="0" smtClean="0"/>
              <a:t> Concluzii</a:t>
            </a:r>
            <a:endParaRPr lang="ro-RO" sz="10400" u="sng" dirty="0"/>
          </a:p>
          <a:p>
            <a:pPr algn="l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ro-RO" sz="2200" b="1" dirty="0"/>
          </a:p>
        </p:txBody>
      </p:sp>
      <p:pic>
        <p:nvPicPr>
          <p:cNvPr id="1026" name="Picture 2" descr="C:\Users\dlargu\Desktop\Fii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/>
              <a:t>Instant – Web </a:t>
            </a:r>
            <a:r>
              <a:rPr lang="ro-RO" dirty="0" smtClean="0"/>
              <a:t>Messenger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88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1. Introducere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38200" y="1641476"/>
            <a:ext cx="10515600" cy="4896976"/>
          </a:xfrm>
        </p:spPr>
        <p:txBody>
          <a:bodyPr>
            <a:normAutofit/>
          </a:bodyPr>
          <a:lstStyle/>
          <a:p>
            <a:pPr algn="l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/>
              <a:t>Aplicația </a:t>
            </a:r>
            <a:r>
              <a:rPr lang="ro-RO" sz="3000" dirty="0" smtClean="0"/>
              <a:t>web de mesagerie instantă</a:t>
            </a:r>
          </a:p>
          <a:p>
            <a:pPr algn="l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Aplicatia oferă: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2600" dirty="0" smtClean="0"/>
              <a:t>Schimb de mesaje text cu prietenii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2600" dirty="0" smtClean="0"/>
              <a:t>Inițierea de apeluri voce sau video de tip unu-la-unu sau conferință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2600" dirty="0" smtClean="0"/>
              <a:t>Transferuri de fișiere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2600" dirty="0" smtClean="0"/>
              <a:t>Posibilitatea de a încărca un fișier video și al urmări în același timp cu prietenii</a:t>
            </a:r>
            <a:endParaRPr lang="ro-RO" sz="2600" dirty="0"/>
          </a:p>
        </p:txBody>
      </p:sp>
      <p:pic>
        <p:nvPicPr>
          <p:cNvPr id="1026" name="Picture 2" descr="C:\Users\dlargu\Desktop\FiiLogo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/>
              <a:t>Instant – Web Messenger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031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2. Platforme și </a:t>
            </a:r>
            <a:r>
              <a:rPr lang="ro-RO" b="1" dirty="0" smtClean="0">
                <a:latin typeface="Cambria" panose="02040503050406030204" pitchFamily="18" charset="0"/>
              </a:rPr>
              <a:t>tehnologii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25321" y="1641476"/>
            <a:ext cx="10328711" cy="4157962"/>
          </a:xfrm>
        </p:spPr>
        <p:txBody>
          <a:bodyPr>
            <a:normAutofit fontScale="92500" lnSpcReduction="20000"/>
          </a:bodyPr>
          <a:lstStyle/>
          <a:p>
            <a:pPr lv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en-US" b="1" dirty="0" smtClean="0"/>
          </a:p>
          <a:p>
            <a:pPr lv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b="1" dirty="0" smtClean="0"/>
              <a:t>Windows </a:t>
            </a:r>
            <a:r>
              <a:rPr lang="ro-RO" b="1" dirty="0" smtClean="0"/>
              <a:t>Azure </a:t>
            </a:r>
            <a:r>
              <a:rPr lang="ro-RO" dirty="0" smtClean="0"/>
              <a:t>–</a:t>
            </a:r>
            <a:r>
              <a:rPr lang="ro-RO" b="1" dirty="0" smtClean="0"/>
              <a:t> </a:t>
            </a:r>
            <a:r>
              <a:rPr lang="ro-RO" dirty="0"/>
              <a:t>Găzduirea server-ului (site web) </a:t>
            </a:r>
            <a:endParaRPr lang="ro-RO" dirty="0" smtClean="0"/>
          </a:p>
          <a:p>
            <a:pPr lv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b="1" dirty="0" smtClean="0"/>
              <a:t>Node.js </a:t>
            </a:r>
            <a:r>
              <a:rPr lang="ro-RO" dirty="0" smtClean="0"/>
              <a:t>– Mediul de lucru al aplicației server (folosind framework-ul AdonisJS)</a:t>
            </a:r>
          </a:p>
          <a:p>
            <a:pPr lv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b="1" dirty="0"/>
              <a:t>Socket.io </a:t>
            </a:r>
            <a:r>
              <a:rPr lang="ro-RO" dirty="0"/>
              <a:t>– Librărie care facilitează lucratul cu </a:t>
            </a:r>
            <a:r>
              <a:rPr lang="ro-RO" dirty="0" smtClean="0"/>
              <a:t>WebSockeți</a:t>
            </a:r>
            <a:endParaRPr lang="ro-RO" b="1" dirty="0" smtClean="0"/>
          </a:p>
          <a:p>
            <a:pPr lv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b="1" dirty="0" smtClean="0"/>
              <a:t>WebRTC </a:t>
            </a:r>
            <a:r>
              <a:rPr lang="ro-RO" dirty="0"/>
              <a:t>– Tehnologie care oferă browserelor capacități</a:t>
            </a:r>
            <a:endParaRPr lang="ro-RO" b="1" dirty="0" smtClean="0"/>
          </a:p>
          <a:p>
            <a:pPr lv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b="1" dirty="0" smtClean="0"/>
              <a:t>Kurento </a:t>
            </a:r>
            <a:r>
              <a:rPr lang="ro-RO" b="1" dirty="0"/>
              <a:t>Media Server </a:t>
            </a:r>
            <a:r>
              <a:rPr lang="ro-RO" dirty="0"/>
              <a:t>–</a:t>
            </a:r>
            <a:r>
              <a:rPr lang="ro-RO" b="1" dirty="0"/>
              <a:t> </a:t>
            </a:r>
            <a:r>
              <a:rPr lang="ro-RO" dirty="0"/>
              <a:t>Server media WebRTC care oferă rutarea fluxurilor </a:t>
            </a:r>
            <a:r>
              <a:rPr lang="ro-RO" dirty="0" smtClean="0"/>
              <a:t>media</a:t>
            </a:r>
          </a:p>
          <a:p>
            <a:pPr lv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b="1" dirty="0"/>
              <a:t>WebTorrent </a:t>
            </a:r>
            <a:r>
              <a:rPr lang="ro-RO" dirty="0"/>
              <a:t>–</a:t>
            </a:r>
            <a:r>
              <a:rPr lang="ro-RO" b="1" dirty="0"/>
              <a:t> </a:t>
            </a:r>
            <a:r>
              <a:rPr lang="ro-RO" dirty="0"/>
              <a:t>Librărie care permite transferul de date de-la-egal-la-egal în </a:t>
            </a:r>
            <a:r>
              <a:rPr lang="ro-RO" dirty="0" smtClean="0"/>
              <a:t>browser</a:t>
            </a:r>
          </a:p>
          <a:p>
            <a:pPr lvl="1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ro-RO" dirty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ro-RO" dirty="0" smtClean="0"/>
          </a:p>
          <a:p>
            <a:pPr marL="457200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ro-RO" dirty="0"/>
          </a:p>
        </p:txBody>
      </p:sp>
      <p:pic>
        <p:nvPicPr>
          <p:cNvPr id="1026" name="Picture 2" descr="C:\Users\dlargu\Desktop\FiiLogo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4</a:t>
            </a:fld>
            <a:endParaRPr lang="en-US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/>
              <a:t>Instant – Web Messenger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34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 smtClean="0">
                <a:latin typeface="Cambria" panose="02040503050406030204" pitchFamily="18" charset="0"/>
              </a:rPr>
              <a:t>3. </a:t>
            </a:r>
            <a:r>
              <a:rPr lang="en-US" b="1" dirty="0" smtClean="0">
                <a:latin typeface="Cambria" panose="02040503050406030204" pitchFamily="18" charset="0"/>
              </a:rPr>
              <a:t>Socket.io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838200" y="1641476"/>
            <a:ext cx="10515600" cy="489697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Librărie </a:t>
            </a:r>
            <a:r>
              <a:rPr lang="ro-RO" sz="3000" dirty="0"/>
              <a:t>JavaScript pentru dezvoltarea aplicațiilor </a:t>
            </a:r>
            <a:r>
              <a:rPr lang="ro-RO" sz="3000" dirty="0" smtClean="0"/>
              <a:t>web</a:t>
            </a:r>
            <a:endParaRPr lang="en-US" sz="3000" dirty="0" smtClean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Oferă </a:t>
            </a:r>
            <a:r>
              <a:rPr lang="ro-RO" sz="3000" dirty="0"/>
              <a:t>comunicare bi-direcțională, în timp-real, între clienți web si </a:t>
            </a:r>
            <a:r>
              <a:rPr lang="ro-RO" sz="3000" dirty="0" smtClean="0"/>
              <a:t>servere</a:t>
            </a:r>
            <a:endParaRPr lang="en-US" sz="3000" dirty="0" smtClean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Două </a:t>
            </a:r>
            <a:r>
              <a:rPr lang="ro-RO" sz="3000" dirty="0"/>
              <a:t>părți cu API aproape similar</a:t>
            </a:r>
          </a:p>
          <a:p>
            <a:pPr lvl="2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/>
              <a:t>O librărie pentru partea de client care rulează în </a:t>
            </a:r>
            <a:r>
              <a:rPr lang="ro-RO" sz="3000" dirty="0" smtClean="0"/>
              <a:t>browser</a:t>
            </a:r>
            <a:endParaRPr lang="ro-RO" sz="3000" dirty="0"/>
          </a:p>
          <a:p>
            <a:pPr lvl="2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/>
              <a:t>O librărie pentru partea de server pentru Node.js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ro-RO" sz="3000" dirty="0"/>
          </a:p>
        </p:txBody>
      </p:sp>
      <p:pic>
        <p:nvPicPr>
          <p:cNvPr id="1026" name="Picture 2" descr="C:\Users\dlargu\Desktop\FiiLogo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5</a:t>
            </a:fld>
            <a:endParaRPr lang="en-US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dirty="0" smtClean="0"/>
              <a:t>Instant – Web Messenger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35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4</a:t>
            </a:r>
            <a:r>
              <a:rPr lang="ro-RO" b="1" dirty="0" smtClean="0">
                <a:latin typeface="Cambria" panose="02040503050406030204" pitchFamily="18" charset="0"/>
              </a:rPr>
              <a:t>. WebRTC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12" name="Subtitle 2"/>
          <p:cNvSpPr>
            <a:spLocks noGrp="1"/>
          </p:cNvSpPr>
          <p:nvPr>
            <p:ph idx="1"/>
          </p:nvPr>
        </p:nvSpPr>
        <p:spPr>
          <a:xfrm>
            <a:off x="838200" y="1641476"/>
            <a:ext cx="10515600" cy="489697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Tehnologie </a:t>
            </a:r>
            <a:r>
              <a:rPr lang="ro-RO" sz="3000" dirty="0" smtClean="0"/>
              <a:t>ce permite browserelor să comunice în timp real folosind o arhitectură </a:t>
            </a:r>
            <a:r>
              <a:rPr lang="ro-RO" sz="3000" dirty="0" smtClean="0"/>
              <a:t>de-la-egal-la-egal (Peer-to-Peer)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Oferă posibilitatea de a crea aplicații pentru apeluri video de tip </a:t>
            </a:r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ro-RO" sz="3000" dirty="0" smtClean="0"/>
              <a:t>   </a:t>
            </a:r>
            <a:r>
              <a:rPr lang="ro-RO" sz="3000" dirty="0" smtClean="0"/>
              <a:t>unu-la-unu sau conferință fără nevoia de pluginuri proprietare</a:t>
            </a:r>
            <a:endParaRPr lang="ro-RO" sz="3000" dirty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Are un canal de date folosit pentru transfer de fișiere și trimiterea de mesaje în mod anonim</a:t>
            </a:r>
            <a:endParaRPr lang="ro-RO" sz="26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ro-RO" sz="2600" dirty="0"/>
          </a:p>
        </p:txBody>
      </p:sp>
      <p:pic>
        <p:nvPicPr>
          <p:cNvPr id="13" name="Picture 2" descr="C:\Users\dlargu\Desktop\FiiLogo.png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C71CAF9-4461-454A-B702-D536C3775752}" type="slidenum">
              <a:rPr lang="en-US" smtClean="0"/>
              <a:t>6</a:t>
            </a:fld>
            <a:endParaRPr lang="en-US"/>
          </a:p>
        </p:txBody>
      </p:sp>
      <p:sp>
        <p:nvSpPr>
          <p:cNvPr id="15" name="Substituent subsol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ro-RO" dirty="0" smtClean="0"/>
              <a:t>Instant – Web Messenger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662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5</a:t>
            </a:r>
            <a:r>
              <a:rPr lang="ro-RO" b="1" dirty="0" smtClean="0">
                <a:latin typeface="Cambria" panose="02040503050406030204" pitchFamily="18" charset="0"/>
              </a:rPr>
              <a:t>. Kurento Media Server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7" name="Subtitle 2"/>
          <p:cNvSpPr>
            <a:spLocks noGrp="1"/>
          </p:cNvSpPr>
          <p:nvPr>
            <p:ph idx="1"/>
          </p:nvPr>
        </p:nvSpPr>
        <p:spPr>
          <a:xfrm>
            <a:off x="789197" y="1529204"/>
            <a:ext cx="10515600" cy="489697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ro-RO" sz="3000" dirty="0" smtClean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Server media folosit pentru înregistrarea, amestecarea și rutarea fluxurilor audio și video</a:t>
            </a:r>
            <a:endParaRPr lang="ro-RO" sz="3000" dirty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Ideal pentru conferințele video, fiind folosit ca punct central care primește și trimite fluxurile media de la și către participanți</a:t>
            </a:r>
            <a:endParaRPr lang="ro-RO" sz="26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ro-RO" sz="2600" dirty="0"/>
          </a:p>
        </p:txBody>
      </p:sp>
      <p:pic>
        <p:nvPicPr>
          <p:cNvPr id="8" name="Picture 2" descr="C:\Users\dlargu\Desktop\FiiLogo.png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C71CAF9-4461-454A-B702-D536C3775752}" type="slidenum">
              <a:rPr lang="en-US" smtClean="0"/>
              <a:t>7</a:t>
            </a:fld>
            <a:endParaRPr lang="en-US"/>
          </a:p>
        </p:txBody>
      </p:sp>
      <p:sp>
        <p:nvSpPr>
          <p:cNvPr id="10" name="Substituent subsol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ro-RO" dirty="0" smtClean="0"/>
              <a:t>Instant – Web Messenger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482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6</a:t>
            </a:r>
            <a:r>
              <a:rPr lang="ro-RO" b="1" dirty="0" smtClean="0">
                <a:latin typeface="Cambria" panose="02040503050406030204" pitchFamily="18" charset="0"/>
              </a:rPr>
              <a:t>. WebTorrent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7" name="Subtitle 2"/>
          <p:cNvSpPr>
            <a:spLocks noGrp="1"/>
          </p:cNvSpPr>
          <p:nvPr>
            <p:ph idx="1"/>
          </p:nvPr>
        </p:nvSpPr>
        <p:spPr>
          <a:xfrm>
            <a:off x="838200" y="1641476"/>
            <a:ext cx="10515600" cy="489697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endParaRPr lang="ro-RO" sz="3000" dirty="0" smtClean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Librărie </a:t>
            </a:r>
            <a:r>
              <a:rPr lang="ro-RO" sz="3000" dirty="0"/>
              <a:t>JavaScript </a:t>
            </a:r>
            <a:r>
              <a:rPr lang="ro-RO" sz="3000" dirty="0" smtClean="0"/>
              <a:t>pentru transferul de date de-la-egal-la-egal</a:t>
            </a:r>
            <a:endParaRPr lang="ro-RO" sz="3000" dirty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Folosește tehnologia WebRTC pentru </a:t>
            </a:r>
            <a:r>
              <a:rPr lang="ro-RO" sz="3000" dirty="0" smtClean="0"/>
              <a:t>transport</a:t>
            </a:r>
            <a:endParaRPr lang="en-US" sz="3000" dirty="0" smtClean="0"/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ro-RO" sz="3000" dirty="0" smtClean="0"/>
              <a:t>Client </a:t>
            </a:r>
            <a:r>
              <a:rPr lang="ro-RO" sz="3000" dirty="0" smtClean="0"/>
              <a:t>Torrent în browser</a:t>
            </a:r>
            <a:endParaRPr lang="ro-RO" sz="2600" dirty="0"/>
          </a:p>
          <a:p>
            <a:pPr marL="0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ro-RO" sz="2600" dirty="0"/>
          </a:p>
        </p:txBody>
      </p:sp>
      <p:pic>
        <p:nvPicPr>
          <p:cNvPr id="8" name="Picture 2" descr="C:\Users\dlargu\Desktop\FiiLogo.png">
            <a:hlinkClick r:id="rId2" action="ppaction://hlinksldjump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C71CAF9-4461-454A-B702-D536C3775752}" type="slidenum">
              <a:rPr lang="en-US" smtClean="0"/>
              <a:t>8</a:t>
            </a:fld>
            <a:endParaRPr lang="en-US"/>
          </a:p>
        </p:txBody>
      </p:sp>
      <p:sp>
        <p:nvSpPr>
          <p:cNvPr id="10" name="Substituent subsol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ro-RO" dirty="0" smtClean="0"/>
              <a:t>Instant – Web Messenger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19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2400"/>
              </a:spcBef>
              <a:spcAft>
                <a:spcPts val="2400"/>
              </a:spcAft>
            </a:pPr>
            <a:r>
              <a:rPr lang="ro-RO" b="1" dirty="0">
                <a:latin typeface="Cambria" panose="02040503050406030204" pitchFamily="18" charset="0"/>
              </a:rPr>
              <a:t>7. </a:t>
            </a:r>
            <a:r>
              <a:rPr lang="ro-RO" b="1" dirty="0" smtClean="0">
                <a:latin typeface="Cambria" panose="02040503050406030204" pitchFamily="18" charset="0"/>
              </a:rPr>
              <a:t>Aplicația Web</a:t>
            </a:r>
            <a:endParaRPr lang="en-US" i="1" dirty="0">
              <a:latin typeface="Cambria" panose="020405030504060302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idx="1"/>
          </p:nvPr>
        </p:nvSpPr>
        <p:spPr>
          <a:xfrm>
            <a:off x="838200" y="1641475"/>
            <a:ext cx="10515600" cy="4535488"/>
          </a:xfrm>
        </p:spPr>
        <p:txBody>
          <a:bodyPr/>
          <a:lstStyle/>
          <a:p>
            <a:r>
              <a:rPr lang="ro-RO" dirty="0" smtClean="0"/>
              <a:t>Sfera utilizatorilor</a:t>
            </a:r>
            <a:endParaRPr lang="ro-RO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1CAF9-4461-454A-B702-D536C3775752}" type="slidenum">
              <a:rPr lang="en-US" smtClean="0"/>
              <a:t>9</a:t>
            </a:fld>
            <a:endParaRPr lang="en-US" dirty="0"/>
          </a:p>
        </p:txBody>
      </p:sp>
      <p:pic>
        <p:nvPicPr>
          <p:cNvPr id="1026" name="Picture 2" descr="C:\Users\dlargu\Desktop\FiiLogo.png">
            <a:hlinkClick r:id="rId3" action="ppaction://hlinksldjump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4235" y="196640"/>
            <a:ext cx="1381125" cy="127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ubstituent subsol 1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o-RO" smtClean="0"/>
              <a:t>Instant – Web Messenger</a:t>
            </a:r>
            <a:endParaRPr lang="en-US" dirty="0"/>
          </a:p>
        </p:txBody>
      </p:sp>
      <p:sp>
        <p:nvSpPr>
          <p:cNvPr id="18" name="CasetăText 17"/>
          <p:cNvSpPr txBox="1"/>
          <p:nvPr/>
        </p:nvSpPr>
        <p:spPr>
          <a:xfrm flipH="1">
            <a:off x="1762605" y="6160183"/>
            <a:ext cx="127135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1000" dirty="0"/>
              <a:t>Înregistrare</a:t>
            </a:r>
          </a:p>
        </p:txBody>
      </p:sp>
      <p:sp>
        <p:nvSpPr>
          <p:cNvPr id="20" name="CasetăText 19"/>
          <p:cNvSpPr txBox="1"/>
          <p:nvPr/>
        </p:nvSpPr>
        <p:spPr>
          <a:xfrm flipH="1">
            <a:off x="8819565" y="6190796"/>
            <a:ext cx="12713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 smtClean="0"/>
              <a:t>Autentifica</a:t>
            </a:r>
            <a:endParaRPr lang="en-US" sz="1000" dirty="0" smtClean="0"/>
          </a:p>
          <a:p>
            <a:pPr algn="ctr"/>
            <a:endParaRPr lang="ro-RO" sz="1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52" y="2557755"/>
            <a:ext cx="5445211" cy="25793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600" y="2557755"/>
            <a:ext cx="5425471" cy="258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41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1257</TotalTime>
  <Words>454</Words>
  <Application>Microsoft Office PowerPoint</Application>
  <PresentationFormat>Widescreen</PresentationFormat>
  <Paragraphs>109</Paragraphs>
  <Slides>17</Slides>
  <Notes>11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</vt:lpstr>
      <vt:lpstr>Office Theme</vt:lpstr>
      <vt:lpstr>Instant – Web Messenger LUCRARE DE LICENȚĂ iulie 2017</vt:lpstr>
      <vt:lpstr>Cuprins</vt:lpstr>
      <vt:lpstr>1. Introducere</vt:lpstr>
      <vt:lpstr>2. Platforme și tehnologii</vt:lpstr>
      <vt:lpstr>3. Socket.io</vt:lpstr>
      <vt:lpstr>4. WebRTC</vt:lpstr>
      <vt:lpstr>5. Kurento Media Server</vt:lpstr>
      <vt:lpstr>6. WebTorrent</vt:lpstr>
      <vt:lpstr>7. Aplicația Web</vt:lpstr>
      <vt:lpstr>7. Aplicația Web</vt:lpstr>
      <vt:lpstr>7. Aplicația Web</vt:lpstr>
      <vt:lpstr>7. Aplicația Web</vt:lpstr>
      <vt:lpstr>7. Aplicația Web</vt:lpstr>
      <vt:lpstr>7. Aplicația Web</vt:lpstr>
      <vt:lpstr>8. Concluzii</vt:lpstr>
      <vt:lpstr>Întrebări?</vt:lpstr>
      <vt:lpstr>Vă mulțumesc pentru atenție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FoodApp LUCRARE DE LICENȚĂ</dc:title>
  <dc:creator>Ionut Orzu</dc:creator>
  <cp:lastModifiedBy>Ionut Orzu</cp:lastModifiedBy>
  <cp:revision>62</cp:revision>
  <dcterms:created xsi:type="dcterms:W3CDTF">2012-07-27T01:16:44Z</dcterms:created>
  <dcterms:modified xsi:type="dcterms:W3CDTF">2017-07-02T22:25:51Z</dcterms:modified>
</cp:coreProperties>
</file>

<file path=docProps/thumbnail.jpeg>
</file>